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61" r:id="rId3"/>
    <p:sldId id="272" r:id="rId4"/>
    <p:sldId id="274" r:id="rId5"/>
    <p:sldId id="275" r:id="rId6"/>
    <p:sldId id="276" r:id="rId7"/>
    <p:sldId id="277" r:id="rId8"/>
    <p:sldId id="282" r:id="rId9"/>
    <p:sldId id="281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8594" y="1143000"/>
            <a:ext cx="8486811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/>
              <a:t>Тучка</a:t>
            </a:r>
            <a:r>
              <a:rPr lang="en-US" sz="13800" b="1" dirty="0"/>
              <a:t>!</a:t>
            </a:r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4.3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В этих заданиях </a:t>
            </a:r>
            <a:r>
              <a:rPr lang="ru-RU" sz="2000" b="1" u="sng" dirty="0"/>
              <a:t>несколько тучек </a:t>
            </a:r>
            <a:r>
              <a:rPr lang="en-US" sz="2000" b="1" dirty="0"/>
              <a:t> </a:t>
            </a:r>
            <a:r>
              <a:rPr lang="ru-RU" sz="2000" b="1" dirty="0"/>
              <a:t>и </a:t>
            </a:r>
            <a:r>
              <a:rPr lang="ru-RU" sz="2000" b="1" u="sng" dirty="0"/>
              <a:t>общее количество точек неизвестно</a:t>
            </a:r>
            <a:r>
              <a:rPr lang="en-US" sz="2000" b="1" dirty="0"/>
              <a:t>.</a:t>
            </a:r>
          </a:p>
          <a:p>
            <a:pPr algn="ctr"/>
            <a:r>
              <a:rPr lang="ru-RU" sz="2000" b="1" dirty="0"/>
              <a:t>Помните</a:t>
            </a:r>
            <a:r>
              <a:rPr lang="en-US" sz="2000" b="1" dirty="0"/>
              <a:t>:  </a:t>
            </a:r>
            <a:r>
              <a:rPr lang="ru-RU" sz="2000" b="1" dirty="0"/>
              <a:t>под каждой тучкой находится одинаковое количество точек</a:t>
            </a:r>
            <a:r>
              <a:rPr lang="en-US" sz="2000" b="1"/>
              <a:t>.</a:t>
            </a:r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7646" y="1676400"/>
            <a:ext cx="7828746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/>
              <a:t>Set 4.3</a:t>
            </a:r>
            <a:endParaRPr lang="en-US" sz="4000" b="1" dirty="0"/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instant multiple splats </a:t>
            </a:r>
            <a:r>
              <a:rPr lang="en-US" sz="2000" b="1" dirty="0"/>
              <a:t>with an </a:t>
            </a:r>
            <a:r>
              <a:rPr lang="en-US" sz="2000" b="1" u="sng" dirty="0"/>
              <a:t>unknown total</a:t>
            </a:r>
            <a:r>
              <a:rPr lang="en-US" sz="2000" b="1" dirty="0"/>
              <a:t>.</a:t>
            </a:r>
          </a:p>
          <a:p>
            <a:pPr algn="ctr"/>
            <a:r>
              <a:rPr lang="en-US" sz="2000" b="1" dirty="0"/>
              <a:t>Remember:  Each splat (of the same color) must have the same number.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4317823" y="55849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907813" y="353282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976487" y="50730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474434" y="264980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246693" y="22901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232501" y="180670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206084" y="45789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976487" y="39874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907813" y="143737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304973" y="52701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ular Callout 31"/>
          <p:cNvSpPr/>
          <p:nvPr/>
        </p:nvSpPr>
        <p:spPr>
          <a:xfrm>
            <a:off x="381000" y="239485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Налетели 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33" name="Rectangular Callout 32"/>
          <p:cNvSpPr/>
          <p:nvPr/>
        </p:nvSpPr>
        <p:spPr>
          <a:xfrm>
            <a:off x="380999" y="1066845"/>
            <a:ext cx="3352801" cy="17974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Общее количество точек неизвестно. Но мы знаем, что под каждой тучкой прячется одинаковое количество точек.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1000" y="2209800"/>
            <a:ext cx="361598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всего точек может быть</a:t>
            </a:r>
            <a:r>
              <a:rPr lang="en-US" b="1" dirty="0">
                <a:solidFill>
                  <a:schemeClr val="tx1"/>
                </a:solidFill>
              </a:rPr>
              <a:t>?  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Какие могут быть ещё возможные варианты</a:t>
            </a:r>
            <a:r>
              <a:rPr lang="en-US" b="1" dirty="0">
                <a:solidFill>
                  <a:schemeClr val="tx1"/>
                </a:solidFill>
              </a:rPr>
              <a:t>?</a:t>
            </a:r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Какая закономерность между разными вариантами?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7" name="Rectangular Callout 36"/>
          <p:cNvSpPr/>
          <p:nvPr/>
        </p:nvSpPr>
        <p:spPr>
          <a:xfrm>
            <a:off x="380999" y="2971800"/>
            <a:ext cx="2602117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 связаны возможные варианты общего количества точек и то, что ты видишь на картинке?</a:t>
            </a:r>
          </a:p>
        </p:txBody>
      </p:sp>
      <p:sp>
        <p:nvSpPr>
          <p:cNvPr id="38" name="Rectangular Callout 37"/>
          <p:cNvSpPr/>
          <p:nvPr/>
        </p:nvSpPr>
        <p:spPr>
          <a:xfrm>
            <a:off x="381000" y="38100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 посмотрим сколько точек под одной тучкой.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0" name="Rectangular Callout 39"/>
          <p:cNvSpPr/>
          <p:nvPr/>
        </p:nvSpPr>
        <p:spPr>
          <a:xfrm>
            <a:off x="381000" y="4267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Сколько всего точек?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6230664" y="67110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7123110" y="354179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066597" y="45647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4343078" y="26678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051375" y="329692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73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7" grpId="0" animBg="1"/>
      <p:bldP spid="39" grpId="0" animBg="1"/>
      <p:bldP spid="41" grpId="0" animBg="1"/>
      <p:bldP spid="42" grpId="0" animBg="1"/>
      <p:bldP spid="32" grpId="0" animBg="1"/>
      <p:bldP spid="33" grpId="0" animBg="1"/>
      <p:bldP spid="34" grpId="0" animBg="1"/>
      <p:bldP spid="37" grpId="0" animBg="1"/>
      <p:bldP spid="38" grpId="0" animBg="1"/>
      <p:bldP spid="40" grpId="0" animBg="1"/>
      <p:bldP spid="28" grpId="0" animBg="1"/>
      <p:bldP spid="30" grpId="0" animBg="1"/>
      <p:bldP spid="31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948092" y="14472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256097" y="402877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2123992" y="402877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160885" y="183974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481908" y="169652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006933" y="236468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979646" y="25603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148435" y="16755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1309357" y="294401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4096556" y="467823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3669239" y="305258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2972928" y="513963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160885" y="89338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283070" y="543058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2175585" y="352476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 rot="16200000">
            <a:off x="4623593" y="1208534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28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9" grpId="0" animBg="1"/>
      <p:bldP spid="20" grpId="0" animBg="1"/>
      <p:bldP spid="23" grpId="0" animBg="1"/>
      <p:bldP spid="27" grpId="0" animBg="1"/>
      <p:bldP spid="39" grpId="0" animBg="1"/>
      <p:bldP spid="41" grpId="0" animBg="1"/>
      <p:bldP spid="42" grpId="0" animBg="1"/>
      <p:bldP spid="53" grpId="0" animBg="1"/>
      <p:bldP spid="55" grpId="0" animBg="1"/>
      <p:bldP spid="32" grpId="0" animBg="1"/>
      <p:bldP spid="37" grpId="0" animBg="1"/>
      <p:bldP spid="45" grpId="0" animBg="1"/>
      <p:bldP spid="43" grpId="0" animBg="1"/>
      <p:bldP spid="43" grpId="1" animBg="1"/>
      <p:bldP spid="44" grpId="0" animBg="1"/>
      <p:bldP spid="44" grpId="1" animBg="1"/>
      <p:bldP spid="30" grpId="0" animBg="1"/>
      <p:bldP spid="3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911343" y="84179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176754" y="51457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028594" y="296445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664984" y="44385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428836" y="230618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176754" y="31483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402274" y="526302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226000" y="23440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211507" y="149929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007979" y="107653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1340326" y="145467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1107618" y="31575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716676" y="38233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536948" y="10574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22274" y="382331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2651" y="29206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2761635" y="413122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554741" y="158158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858000" y="30120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4685721" y="101636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191842" y="581639"/>
            <a:ext cx="1947355" cy="2021445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388117" y="2927410"/>
            <a:ext cx="1947355" cy="2021445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 rot="16200000">
            <a:off x="4041953" y="4294627"/>
            <a:ext cx="1947355" cy="2021445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 rot="16200000">
            <a:off x="4591839" y="154018"/>
            <a:ext cx="1947355" cy="2021445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 rot="16200000">
            <a:off x="2851870" y="2146829"/>
            <a:ext cx="1947355" cy="2021445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5506500" y="2056627"/>
            <a:ext cx="1947355" cy="2021445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983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0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4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5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9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0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5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9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0" dur="indefinite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7" grpId="0" animBg="1"/>
      <p:bldP spid="39" grpId="0" animBg="1"/>
      <p:bldP spid="41" grpId="0" animBg="1"/>
      <p:bldP spid="42" grpId="0" animBg="1"/>
      <p:bldP spid="52" grpId="0" animBg="1"/>
      <p:bldP spid="53" grpId="0" animBg="1"/>
      <p:bldP spid="54" grpId="0" animBg="1"/>
      <p:bldP spid="55" grpId="0" animBg="1"/>
      <p:bldP spid="32" grpId="0" animBg="1"/>
      <p:bldP spid="33" grpId="0" animBg="1"/>
      <p:bldP spid="37" grpId="0" animBg="1"/>
      <p:bldP spid="45" grpId="0" animBg="1"/>
      <p:bldP spid="57" grpId="0" animBg="1"/>
      <p:bldP spid="60" grpId="0" animBg="1"/>
      <p:bldP spid="43" grpId="0" animBg="1"/>
      <p:bldP spid="43" grpId="1" animBg="1"/>
      <p:bldP spid="44" grpId="0" animBg="1"/>
      <p:bldP spid="44" grpId="1" animBg="1"/>
      <p:bldP spid="30" grpId="0" animBg="1"/>
      <p:bldP spid="30" grpId="1" animBg="1"/>
      <p:bldP spid="46" grpId="0" animBg="1"/>
      <p:bldP spid="46" grpId="1" animBg="1"/>
      <p:bldP spid="47" grpId="0" animBg="1"/>
      <p:bldP spid="47" grpId="1" animBg="1"/>
      <p:bldP spid="31" grpId="0" animBg="1"/>
      <p:bldP spid="3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156685" y="55300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495919" y="469800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742562" y="299112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382636" y="396772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976927" y="106136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909681" y="248277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394896" y="37066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271820" y="259633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017643" y="168423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966044" y="14423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1370662" y="173172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468573" y="356914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168584" y="237291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6982339" y="262794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034225" y="463285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779889" y="145196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6982339" y="169652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191038" y="353244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2553628" y="3290355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 rot="16200000">
            <a:off x="5069236" y="1152718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205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7" grpId="0" animBg="1"/>
      <p:bldP spid="39" grpId="0" animBg="1"/>
      <p:bldP spid="41" grpId="0" animBg="1"/>
      <p:bldP spid="42" grpId="0" animBg="1"/>
      <p:bldP spid="52" grpId="0" animBg="1"/>
      <p:bldP spid="55" grpId="0" animBg="1"/>
      <p:bldP spid="32" grpId="0" animBg="1"/>
      <p:bldP spid="33" grpId="0" animBg="1"/>
      <p:bldP spid="37" grpId="0" animBg="1"/>
      <p:bldP spid="45" grpId="0" animBg="1"/>
      <p:bldP spid="60" grpId="0" animBg="1"/>
      <p:bldP spid="43" grpId="0" animBg="1"/>
      <p:bldP spid="43" grpId="1" animBg="1"/>
      <p:bldP spid="44" grpId="0" animBg="1"/>
      <p:bldP spid="44" grpId="1" animBg="1"/>
      <p:bldP spid="30" grpId="0" animBg="1"/>
      <p:bldP spid="3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260422" y="110655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7039905" y="275003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8038258" y="20243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808974" y="38789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954738" y="30120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089603" y="500410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468330" y="174587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018274" y="169652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640081" y="8098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3308385" y="177021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3101668" y="515815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339899" y="433167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468573" y="405788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676451" y="498832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85332" y="309507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2130770" y="510787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2260422" y="249585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6477958" y="523621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6923226" y="41779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161005" y="399745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7764637" y="506722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407971" y="585924"/>
            <a:ext cx="2462306" cy="255598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3082042" y="2855124"/>
            <a:ext cx="2462306" cy="255598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 rot="16200000">
            <a:off x="4731949" y="392818"/>
            <a:ext cx="2462306" cy="255598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362924" y="3880160"/>
            <a:ext cx="2462306" cy="255598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 rot="16200000">
            <a:off x="6038960" y="3891291"/>
            <a:ext cx="2462306" cy="255598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18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0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4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5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9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0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5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8" grpId="0" animBg="1"/>
      <p:bldP spid="19" grpId="0" animBg="1"/>
      <p:bldP spid="20" grpId="0" animBg="1"/>
      <p:bldP spid="24" grpId="0" animBg="1"/>
      <p:bldP spid="27" grpId="0" animBg="1"/>
      <p:bldP spid="39" grpId="0" animBg="1"/>
      <p:bldP spid="41" grpId="0" animBg="1"/>
      <p:bldP spid="42" grpId="0" animBg="1"/>
      <p:bldP spid="52" grpId="0" animBg="1"/>
      <p:bldP spid="53" grpId="0" animBg="1"/>
      <p:bldP spid="54" grpId="0" animBg="1"/>
      <p:bldP spid="55" grpId="0" animBg="1"/>
      <p:bldP spid="32" grpId="0" animBg="1"/>
      <p:bldP spid="33" grpId="0" animBg="1"/>
      <p:bldP spid="37" grpId="0" animBg="1"/>
      <p:bldP spid="38" grpId="0" animBg="1"/>
      <p:bldP spid="50" grpId="0" animBg="1"/>
      <p:bldP spid="56" grpId="0" animBg="1"/>
      <p:bldP spid="57" grpId="0" animBg="1"/>
      <p:bldP spid="60" grpId="0" animBg="1"/>
      <p:bldP spid="43" grpId="0" animBg="1"/>
      <p:bldP spid="43" grpId="1" animBg="1"/>
      <p:bldP spid="44" grpId="0" animBg="1"/>
      <p:bldP spid="44" grpId="1" animBg="1"/>
      <p:bldP spid="30" grpId="0" animBg="1"/>
      <p:bldP spid="30" grpId="1" animBg="1"/>
      <p:bldP spid="31" grpId="0" animBg="1"/>
      <p:bldP spid="31" grpId="1" animBg="1"/>
      <p:bldP spid="46" grpId="0" animBg="1"/>
      <p:bldP spid="4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361795" y="3376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406424" y="544491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628225" y="321238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193462" y="431447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907030" y="287158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466533" y="44693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415384" y="482800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017643" y="22412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685108" y="14423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823030" y="134057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2021189" y="131898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930628" y="314805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154310" y="425163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543044" y="413191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882402" y="187364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2651" y="284306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2651765" y="48228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1271214" y="219918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2155526" y="249538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750731" y="136471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6477958" y="523621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7410191" y="431447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161005" y="399745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6967692" y="321238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6494284" y="210310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919313" y="89854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2441167" y="3479388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 rot="16200000">
            <a:off x="4721154" y="957035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53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9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7" grpId="0" animBg="1"/>
      <p:bldP spid="39" grpId="0" animBg="1"/>
      <p:bldP spid="41" grpId="0" animBg="1"/>
      <p:bldP spid="42" grpId="0" animBg="1"/>
      <p:bldP spid="52" grpId="0" animBg="1"/>
      <p:bldP spid="53" grpId="0" animBg="1"/>
      <p:bldP spid="54" grpId="0" animBg="1"/>
      <p:bldP spid="55" grpId="0" animBg="1"/>
      <p:bldP spid="32" grpId="0" animBg="1"/>
      <p:bldP spid="33" grpId="0" animBg="1"/>
      <p:bldP spid="37" grpId="0" animBg="1"/>
      <p:bldP spid="38" grpId="0" animBg="1"/>
      <p:bldP spid="40" grpId="0" animBg="1"/>
      <p:bldP spid="45" grpId="0" animBg="1"/>
      <p:bldP spid="50" grpId="0" animBg="1"/>
      <p:bldP spid="56" grpId="0" animBg="1"/>
      <p:bldP spid="57" grpId="0" animBg="1"/>
      <p:bldP spid="60" grpId="0" animBg="1"/>
      <p:bldP spid="61" grpId="0" animBg="1"/>
      <p:bldP spid="43" grpId="0" animBg="1"/>
      <p:bldP spid="43" grpId="1" animBg="1"/>
      <p:bldP spid="44" grpId="0" animBg="1"/>
      <p:bldP spid="44" grpId="1" animBg="1"/>
      <p:bldP spid="30" grpId="0" animBg="1"/>
      <p:bldP spid="3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260422" y="110655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764097" y="347750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954738" y="30120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1884942" y="34186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468330" y="174587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018274" y="169652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565996" y="67491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3308385" y="177021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1113018" y="29257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184805" y="398585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468573" y="405788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676451" y="498832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1594076" y="174587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2130770" y="510787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2260422" y="249585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1184805" y="566650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3054208" y="32662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4274419" y="422237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6499184" y="5982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407971" y="585924"/>
            <a:ext cx="2462306" cy="255598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 rot="16200000">
            <a:off x="4731949" y="392818"/>
            <a:ext cx="2462306" cy="255598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362924" y="3880160"/>
            <a:ext cx="2462306" cy="255598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3082042" y="2855124"/>
            <a:ext cx="2462306" cy="255598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453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8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9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3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4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20" grpId="0" animBg="1"/>
      <p:bldP spid="24" grpId="0" animBg="1"/>
      <p:bldP spid="27" grpId="0" animBg="1"/>
      <p:bldP spid="39" grpId="0" animBg="1"/>
      <p:bldP spid="41" grpId="0" animBg="1"/>
      <p:bldP spid="42" grpId="0" animBg="1"/>
      <p:bldP spid="52" grpId="0" animBg="1"/>
      <p:bldP spid="53" grpId="0" animBg="1"/>
      <p:bldP spid="54" grpId="0" animBg="1"/>
      <p:bldP spid="55" grpId="0" animBg="1"/>
      <p:bldP spid="32" grpId="0" animBg="1"/>
      <p:bldP spid="33" grpId="0" animBg="1"/>
      <p:bldP spid="37" grpId="0" animBg="1"/>
      <p:bldP spid="38" grpId="0" animBg="1"/>
      <p:bldP spid="50" grpId="0" animBg="1"/>
      <p:bldP spid="56" grpId="0" animBg="1"/>
      <p:bldP spid="57" grpId="0" animBg="1"/>
      <p:bldP spid="60" grpId="0" animBg="1"/>
      <p:bldP spid="43" grpId="0" animBg="1"/>
      <p:bldP spid="43" grpId="1" animBg="1"/>
      <p:bldP spid="30" grpId="0" animBg="1"/>
      <p:bldP spid="30" grpId="1" animBg="1"/>
      <p:bldP spid="31" grpId="0" animBg="1"/>
      <p:bldP spid="31" grpId="1" animBg="1"/>
      <p:bldP spid="44" grpId="0" animBg="1"/>
      <p:bldP spid="4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838503" y="35039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903559" y="59021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702825" y="22852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121469" y="350381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783982" y="17674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121469" y="27412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783982" y="4207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463092" y="476763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952495" y="230618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665090" y="133870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2770538" y="414823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874893" y="452754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152400" y="112108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1433984" y="30120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615972" y="447786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2759118" y="305377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152400" y="533798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874893" y="12591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998459" y="32662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4763957" y="546471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634094" y="514790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1538395" y="61272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1919214" y="220905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202521" y="119376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6265426" y="501003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6773780" y="559277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3783982" y="371894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3710875" y="268481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6773780" y="423038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1369694" y="533798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7628147" y="50844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1193567" y="2009953"/>
            <a:ext cx="2175955" cy="225874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 rot="16200000">
            <a:off x="64196" y="4266017"/>
            <a:ext cx="2175955" cy="225874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3054471" y="245887"/>
            <a:ext cx="2175955" cy="225874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 rot="16200000">
            <a:off x="3204359" y="4361017"/>
            <a:ext cx="2175955" cy="225874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 rot="16200000">
            <a:off x="4438020" y="2100102"/>
            <a:ext cx="2175955" cy="225874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 rot="16200000">
            <a:off x="6092391" y="4038684"/>
            <a:ext cx="2175955" cy="225874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32501" y="31552"/>
            <a:ext cx="2175955" cy="225874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183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8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9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3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4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8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9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3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4" dur="indefinite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8" dur="indefinit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9" dur="indefinite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7" grpId="0" animBg="1"/>
      <p:bldP spid="39" grpId="0" animBg="1"/>
      <p:bldP spid="41" grpId="0" animBg="1"/>
      <p:bldP spid="42" grpId="0" animBg="1"/>
      <p:bldP spid="49" grpId="0" animBg="1"/>
      <p:bldP spid="52" grpId="0" animBg="1"/>
      <p:bldP spid="53" grpId="0" animBg="1"/>
      <p:bldP spid="54" grpId="0" animBg="1"/>
      <p:bldP spid="55" grpId="0" animBg="1"/>
      <p:bldP spid="28" grpId="0" animBg="1"/>
      <p:bldP spid="32" grpId="0" animBg="1"/>
      <p:bldP spid="33" grpId="0" animBg="1"/>
      <p:bldP spid="34" grpId="0" animBg="1"/>
      <p:bldP spid="37" grpId="0" animBg="1"/>
      <p:bldP spid="38" grpId="0" animBg="1"/>
      <p:bldP spid="40" grpId="0" animBg="1"/>
      <p:bldP spid="45" grpId="0" animBg="1"/>
      <p:bldP spid="50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4" grpId="0" animBg="1"/>
      <p:bldP spid="44" grpId="0" animBg="1"/>
      <p:bldP spid="44" grpId="1" animBg="1"/>
      <p:bldP spid="30" grpId="0" animBg="1"/>
      <p:bldP spid="30" grpId="1" animBg="1"/>
      <p:bldP spid="31" grpId="0" animBg="1"/>
      <p:bldP spid="31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3" grpId="0" animBg="1"/>
      <p:bldP spid="43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2940</TotalTime>
  <Words>217</Words>
  <Application>Microsoft Office PowerPoint</Application>
  <PresentationFormat>Экран (4:3)</PresentationFormat>
  <Paragraphs>57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42</cp:revision>
  <dcterms:created xsi:type="dcterms:W3CDTF">2017-02-07T01:35:55Z</dcterms:created>
  <dcterms:modified xsi:type="dcterms:W3CDTF">2021-08-14T12:37:04Z</dcterms:modified>
</cp:coreProperties>
</file>